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7B252-1647-4B14-9657-2B3F716A1F53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8E80A41-E57A-4871-826D-965AA95B0C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7B252-1647-4B14-9657-2B3F716A1F53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80A41-E57A-4871-826D-965AA95B0C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7B252-1647-4B14-9657-2B3F716A1F53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80A41-E57A-4871-826D-965AA95B0C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7B252-1647-4B14-9657-2B3F716A1F53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8E80A41-E57A-4871-826D-965AA95B0C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7B252-1647-4B14-9657-2B3F716A1F53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80A41-E57A-4871-826D-965AA95B0C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7B252-1647-4B14-9657-2B3F716A1F53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80A41-E57A-4871-826D-965AA95B0C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7B252-1647-4B14-9657-2B3F716A1F53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8E80A41-E57A-4871-826D-965AA95B0C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7B252-1647-4B14-9657-2B3F716A1F53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80A41-E57A-4871-826D-965AA95B0C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7B252-1647-4B14-9657-2B3F716A1F53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80A41-E57A-4871-826D-965AA95B0C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7B252-1647-4B14-9657-2B3F716A1F53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80A41-E57A-4871-826D-965AA95B0C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7B252-1647-4B14-9657-2B3F716A1F53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80A41-E57A-4871-826D-965AA95B0C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A27B252-1647-4B14-9657-2B3F716A1F53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8E80A41-E57A-4871-826D-965AA95B0C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Организационный момент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Ну-ка проверь, дружок, </a:t>
            </a:r>
            <a:br>
              <a:rPr lang="ru-RU" dirty="0" smtClean="0"/>
            </a:br>
            <a:r>
              <a:rPr lang="ru-RU" dirty="0" smtClean="0"/>
              <a:t>Ты готов начать урок? </a:t>
            </a:r>
            <a:br>
              <a:rPr lang="ru-RU" dirty="0" smtClean="0"/>
            </a:br>
            <a:r>
              <a:rPr lang="ru-RU" dirty="0" smtClean="0"/>
              <a:t>Все ль на месте </a:t>
            </a:r>
            <a:br>
              <a:rPr lang="ru-RU" dirty="0" smtClean="0"/>
            </a:br>
            <a:r>
              <a:rPr lang="ru-RU" dirty="0" smtClean="0"/>
              <a:t>Все ль в порядке, </a:t>
            </a:r>
            <a:br>
              <a:rPr lang="ru-RU" dirty="0" smtClean="0"/>
            </a:br>
            <a:r>
              <a:rPr lang="ru-RU" dirty="0" smtClean="0"/>
              <a:t>Ручка, книжка и тетрадка? </a:t>
            </a:r>
            <a:br>
              <a:rPr lang="ru-RU" dirty="0" smtClean="0"/>
            </a:br>
            <a:r>
              <a:rPr lang="ru-RU" dirty="0" smtClean="0"/>
              <a:t>Все ли правильно сидят? </a:t>
            </a:r>
            <a:br>
              <a:rPr lang="ru-RU" dirty="0" smtClean="0"/>
            </a:br>
            <a:r>
              <a:rPr lang="ru-RU" dirty="0" smtClean="0"/>
              <a:t>Все ль внимательно глядят? </a:t>
            </a:r>
            <a:br>
              <a:rPr lang="ru-RU" dirty="0" smtClean="0"/>
            </a:br>
            <a:r>
              <a:rPr lang="ru-RU" dirty="0" smtClean="0"/>
              <a:t>Каждый хочет получать </a:t>
            </a:r>
            <a:br>
              <a:rPr lang="ru-RU" dirty="0" smtClean="0"/>
            </a:br>
            <a:r>
              <a:rPr lang="ru-RU" dirty="0" smtClean="0"/>
              <a:t>Только лишь оценку «5». 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548680"/>
            <a:ext cx="8686800" cy="5531445"/>
          </a:xfrm>
        </p:spPr>
        <p:txBody>
          <a:bodyPr/>
          <a:lstStyle/>
          <a:p>
            <a:r>
              <a:rPr lang="ru-RU" dirty="0" smtClean="0"/>
              <a:t>Что происходит с ударением? Как оно себя ведет? </a:t>
            </a:r>
          </a:p>
          <a:p>
            <a:endParaRPr lang="ru-RU" dirty="0" smtClean="0"/>
          </a:p>
          <a:p>
            <a:r>
              <a:rPr lang="ru-RU" dirty="0" smtClean="0"/>
              <a:t>Оно передвигается. Перепрыгивает с одного слога на другой. Поэтому русское ударение называется ПОДВИЖНОЕ. </a:t>
            </a:r>
            <a:endParaRPr lang="ru-RU" dirty="0"/>
          </a:p>
        </p:txBody>
      </p:sp>
      <p:pic>
        <p:nvPicPr>
          <p:cNvPr id="5" name="Picture 2" descr="C:\Users\про\Pictures\урок\зам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3284984"/>
            <a:ext cx="2828982" cy="3137002"/>
          </a:xfrm>
          <a:prstGeom prst="rect">
            <a:avLst/>
          </a:prstGeom>
          <a:noFill/>
        </p:spPr>
      </p:pic>
      <p:pic>
        <p:nvPicPr>
          <p:cNvPr id="6" name="Picture 3" descr="C:\Users\про\Pictures\урок\замок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3819320"/>
            <a:ext cx="2808312" cy="2396331"/>
          </a:xfrm>
          <a:prstGeom prst="rect">
            <a:avLst/>
          </a:prstGeom>
          <a:noFill/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3419872" y="2564904"/>
            <a:ext cx="2304256" cy="643285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ЗАМОК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2348880"/>
            <a:ext cx="7704856" cy="41044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2" descr="C:\Users\про\Pictures\урок\атлас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9632" y="2996952"/>
            <a:ext cx="2495550" cy="3267875"/>
          </a:xfrm>
          <a:prstGeom prst="rect">
            <a:avLst/>
          </a:prstGeom>
          <a:noFill/>
        </p:spPr>
      </p:pic>
      <p:pic>
        <p:nvPicPr>
          <p:cNvPr id="9" name="Picture 3" descr="C:\Users\про\Pictures\урок\атлас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4048" y="3356992"/>
            <a:ext cx="2520280" cy="2917216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3791756" y="1988840"/>
            <a:ext cx="19968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АТЛАС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" grpId="0" animBg="1"/>
      <p:bldP spid="4" grpId="1" animBg="1"/>
      <p:bldP spid="10" grpId="0"/>
      <p:bldP spid="10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упражнение 185 на странице 86.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68760"/>
            <a:ext cx="8686800" cy="4525963"/>
          </a:xfrm>
        </p:spPr>
        <p:txBody>
          <a:bodyPr/>
          <a:lstStyle/>
          <a:p>
            <a:r>
              <a:rPr lang="ru-RU" dirty="0" smtClean="0"/>
              <a:t>Отгадаем загадки. Запишем отгадки, расставляя ударения. </a:t>
            </a:r>
          </a:p>
          <a:p>
            <a:endParaRPr lang="ru-RU" dirty="0"/>
          </a:p>
        </p:txBody>
      </p:sp>
      <p:pic>
        <p:nvPicPr>
          <p:cNvPr id="4" name="Picture 2" descr="C:\Users\про\Pictures\урок\ирис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3447800"/>
            <a:ext cx="2625106" cy="2933528"/>
          </a:xfrm>
          <a:prstGeom prst="rect">
            <a:avLst/>
          </a:prstGeom>
          <a:noFill/>
        </p:spPr>
      </p:pic>
      <p:pic>
        <p:nvPicPr>
          <p:cNvPr id="5" name="Picture 3" descr="C:\Users\про\Pictures\урок\ирис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92899" y="3460363"/>
            <a:ext cx="1687413" cy="2632933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809825" y="2564904"/>
            <a:ext cx="66656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</a:t>
            </a:r>
            <a:r>
              <a:rPr lang="ru-RU" sz="5400" dirty="0" smtClean="0">
                <a:sym typeface="Symbol"/>
              </a:rPr>
              <a:t></a:t>
            </a:r>
            <a:r>
              <a:rPr lang="ru-RU" sz="5400" b="1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РИС			ИРИ</a:t>
            </a:r>
            <a:r>
              <a:rPr lang="ru-RU" sz="5400" dirty="0" smtClean="0">
                <a:sym typeface="Symbol"/>
              </a:rPr>
              <a:t>С</a:t>
            </a:r>
            <a:endParaRPr lang="ru-RU" sz="5400" b="1" cap="none" spc="0" dirty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2564904"/>
            <a:ext cx="7704856" cy="41044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153552" y="2217638"/>
            <a:ext cx="69615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</a:t>
            </a:r>
            <a:r>
              <a:rPr lang="ru-RU" sz="5400" dirty="0" smtClean="0">
                <a:sym typeface="Symbol"/>
              </a:rPr>
              <a:t></a:t>
            </a:r>
            <a:r>
              <a:rPr lang="ru-RU" sz="54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ТЛАС				АТЛА</a:t>
            </a:r>
            <a:r>
              <a:rPr lang="ru-RU" sz="5400" dirty="0" smtClean="0">
                <a:sym typeface="Symbol"/>
              </a:rPr>
              <a:t> С</a:t>
            </a:r>
            <a:endParaRPr lang="ru-RU" sz="5400" b="1" cap="none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9" name="Picture 2" descr="C:\Users\про\Pictures\урок\атлас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9632" y="2996952"/>
            <a:ext cx="2495550" cy="3267875"/>
          </a:xfrm>
          <a:prstGeom prst="rect">
            <a:avLst/>
          </a:prstGeom>
          <a:noFill/>
        </p:spPr>
      </p:pic>
      <p:pic>
        <p:nvPicPr>
          <p:cNvPr id="10" name="Picture 3" descr="C:\Users\про\Pictures\урок\атлас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4048" y="3356992"/>
            <a:ext cx="2520280" cy="2917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b="1" dirty="0" err="1" smtClean="0"/>
              <a:t>Физминутка</a:t>
            </a:r>
            <a:r>
              <a:rPr lang="ru-RU" b="1" dirty="0" smtClean="0"/>
              <a:t>.</a:t>
            </a:r>
            <a:endParaRPr lang="ru-RU" dirty="0" smtClean="0"/>
          </a:p>
          <a:p>
            <a:r>
              <a:rPr lang="ru-RU" dirty="0" smtClean="0"/>
              <a:t>Ехал Грека через реку,</a:t>
            </a:r>
          </a:p>
          <a:p>
            <a:r>
              <a:rPr lang="ru-RU" dirty="0" smtClean="0"/>
              <a:t>Видит Грека в реке рак.</a:t>
            </a:r>
          </a:p>
          <a:p>
            <a:r>
              <a:rPr lang="ru-RU" dirty="0" smtClean="0"/>
              <a:t>Сунул руку Грека в реку, </a:t>
            </a:r>
          </a:p>
          <a:p>
            <a:r>
              <a:rPr lang="ru-RU" dirty="0" smtClean="0"/>
              <a:t>Рак за руку Грека – цап!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Во французском языке ударение всегда падает на последний слог: </a:t>
            </a:r>
            <a:r>
              <a:rPr lang="ru-RU" dirty="0" err="1" smtClean="0"/>
              <a:t>одеколо</a:t>
            </a:r>
            <a:r>
              <a:rPr lang="ru-RU" dirty="0" err="1" smtClean="0">
                <a:sym typeface="Symbol"/>
              </a:rPr>
              <a:t></a:t>
            </a:r>
            <a:r>
              <a:rPr lang="ru-RU" dirty="0" err="1" smtClean="0"/>
              <a:t>н</a:t>
            </a:r>
            <a:r>
              <a:rPr lang="ru-RU" dirty="0" smtClean="0"/>
              <a:t>, </a:t>
            </a:r>
            <a:r>
              <a:rPr lang="ru-RU" dirty="0" err="1" smtClean="0"/>
              <a:t>шампиньо</a:t>
            </a:r>
            <a:r>
              <a:rPr lang="ru-RU" dirty="0" err="1" smtClean="0">
                <a:sym typeface="Symbol"/>
              </a:rPr>
              <a:t></a:t>
            </a:r>
            <a:r>
              <a:rPr lang="ru-RU" dirty="0" err="1" smtClean="0"/>
              <a:t>н</a:t>
            </a:r>
            <a:r>
              <a:rPr lang="ru-RU" dirty="0" smtClean="0"/>
              <a:t>, кашне</a:t>
            </a:r>
            <a:r>
              <a:rPr lang="ru-RU" dirty="0" smtClean="0">
                <a:sym typeface="Symbol"/>
              </a:rPr>
              <a:t></a:t>
            </a:r>
            <a:r>
              <a:rPr lang="ru-RU" dirty="0" smtClean="0"/>
              <a:t>, </a:t>
            </a:r>
            <a:r>
              <a:rPr lang="ru-RU" dirty="0" err="1" smtClean="0"/>
              <a:t>пломби</a:t>
            </a:r>
            <a:r>
              <a:rPr lang="ru-RU" dirty="0" err="1" smtClean="0">
                <a:sym typeface="Symbol"/>
              </a:rPr>
              <a:t></a:t>
            </a:r>
            <a:r>
              <a:rPr lang="ru-RU" dirty="0" err="1" smtClean="0"/>
              <a:t>р</a:t>
            </a:r>
            <a:r>
              <a:rPr lang="ru-RU" dirty="0" smtClean="0"/>
              <a:t>, жюри</a:t>
            </a:r>
            <a:r>
              <a:rPr lang="ru-RU" dirty="0" smtClean="0">
                <a:sym typeface="Symbol"/>
              </a:rPr>
              <a:t></a:t>
            </a:r>
            <a:r>
              <a:rPr lang="ru-RU" dirty="0" smtClean="0"/>
              <a:t>, жалюзи</a:t>
            </a:r>
            <a:r>
              <a:rPr lang="ru-RU" dirty="0" smtClean="0">
                <a:sym typeface="Symbol"/>
              </a:rPr>
              <a:t></a:t>
            </a:r>
            <a:r>
              <a:rPr lang="ru-RU" dirty="0" smtClean="0"/>
              <a:t>, </a:t>
            </a:r>
            <a:r>
              <a:rPr lang="ru-RU" dirty="0" err="1" smtClean="0"/>
              <a:t>парашю</a:t>
            </a:r>
            <a:r>
              <a:rPr lang="ru-RU" dirty="0" err="1" smtClean="0">
                <a:sym typeface="Symbol"/>
              </a:rPr>
              <a:t></a:t>
            </a:r>
            <a:r>
              <a:rPr lang="ru-RU" dirty="0" err="1" smtClean="0"/>
              <a:t>т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1) </a:t>
            </a:r>
            <a:r>
              <a:rPr lang="ru-RU" dirty="0" err="1" smtClean="0"/>
              <a:t>я</a:t>
            </a:r>
            <a:r>
              <a:rPr lang="ru-RU" dirty="0" err="1" smtClean="0">
                <a:sym typeface="Symbol"/>
              </a:rPr>
              <a:t></a:t>
            </a:r>
            <a:r>
              <a:rPr lang="ru-RU" dirty="0" err="1" smtClean="0"/>
              <a:t>-ма</a:t>
            </a:r>
            <a:r>
              <a:rPr lang="ru-RU" dirty="0" smtClean="0"/>
              <a:t> – на 1 слог</a:t>
            </a:r>
          </a:p>
          <a:p>
            <a:r>
              <a:rPr lang="ru-RU" dirty="0" smtClean="0"/>
              <a:t>2) </a:t>
            </a:r>
            <a:r>
              <a:rPr lang="ru-RU" dirty="0" err="1" smtClean="0"/>
              <a:t>вол-на</a:t>
            </a:r>
            <a:r>
              <a:rPr lang="ru-RU" dirty="0" smtClean="0">
                <a:sym typeface="Symbol"/>
              </a:rPr>
              <a:t></a:t>
            </a:r>
            <a:r>
              <a:rPr lang="ru-RU" dirty="0" smtClean="0"/>
              <a:t> - на 2 слог</a:t>
            </a:r>
          </a:p>
          <a:p>
            <a:r>
              <a:rPr lang="ru-RU" dirty="0" smtClean="0"/>
              <a:t>3) </a:t>
            </a:r>
            <a:r>
              <a:rPr lang="ru-RU" dirty="0" err="1" smtClean="0"/>
              <a:t>пе-ре-жи</a:t>
            </a:r>
            <a:r>
              <a:rPr lang="ru-RU" dirty="0" err="1" smtClean="0">
                <a:sym typeface="Symbol"/>
              </a:rPr>
              <a:t></a:t>
            </a:r>
            <a:r>
              <a:rPr lang="ru-RU" dirty="0" err="1" smtClean="0"/>
              <a:t>ть</a:t>
            </a:r>
            <a:r>
              <a:rPr lang="ru-RU" dirty="0" smtClean="0"/>
              <a:t> – на 3 слог</a:t>
            </a:r>
          </a:p>
          <a:p>
            <a:r>
              <a:rPr lang="ru-RU" dirty="0" smtClean="0"/>
              <a:t>4) </a:t>
            </a:r>
            <a:r>
              <a:rPr lang="ru-RU" dirty="0" err="1" smtClean="0"/>
              <a:t>со-рев-но-ва</a:t>
            </a:r>
            <a:r>
              <a:rPr lang="ru-RU" dirty="0" err="1" smtClean="0">
                <a:sym typeface="Symbol"/>
              </a:rPr>
              <a:t></a:t>
            </a:r>
            <a:r>
              <a:rPr lang="ru-RU" dirty="0" err="1" smtClean="0"/>
              <a:t>ть-ся</a:t>
            </a:r>
            <a:r>
              <a:rPr lang="ru-RU" dirty="0" smtClean="0"/>
              <a:t> – на 4 слог</a:t>
            </a:r>
          </a:p>
          <a:p>
            <a:r>
              <a:rPr lang="ru-RU" dirty="0" smtClean="0"/>
              <a:t>Вывод: в русском языке ударение СВОБОДНОЕ и РАЗНОМЕСТНОЕ.</a:t>
            </a:r>
          </a:p>
          <a:p>
            <a:r>
              <a:rPr lang="ru-RU" dirty="0" smtClean="0"/>
              <a:t>- Запишите эти примеры и расставьте ударения.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Под </a:t>
            </a:r>
            <a:r>
              <a:rPr lang="ru-RU" dirty="0" err="1" smtClean="0"/>
              <a:t>горо</a:t>
            </a:r>
            <a:r>
              <a:rPr lang="ru-RU" dirty="0" err="1" smtClean="0">
                <a:sym typeface="Symbol"/>
              </a:rPr>
              <a:t></a:t>
            </a:r>
            <a:r>
              <a:rPr lang="ru-RU" dirty="0" err="1" smtClean="0"/>
              <a:t>й</a:t>
            </a:r>
            <a:r>
              <a:rPr lang="ru-RU" dirty="0" smtClean="0"/>
              <a:t>,</a:t>
            </a:r>
          </a:p>
          <a:p>
            <a:r>
              <a:rPr lang="ru-RU" dirty="0" err="1" smtClean="0"/>
              <a:t>си</a:t>
            </a:r>
            <a:r>
              <a:rPr lang="ru-RU" dirty="0" err="1" smtClean="0">
                <a:sym typeface="Symbol"/>
              </a:rPr>
              <a:t></a:t>
            </a:r>
            <a:r>
              <a:rPr lang="ru-RU" dirty="0" err="1" smtClean="0"/>
              <a:t>льный</a:t>
            </a:r>
            <a:r>
              <a:rPr lang="ru-RU" dirty="0" smtClean="0"/>
              <a:t> и </a:t>
            </a:r>
            <a:r>
              <a:rPr lang="ru-RU" dirty="0" err="1" smtClean="0"/>
              <a:t>большо</a:t>
            </a:r>
            <a:r>
              <a:rPr lang="ru-RU" dirty="0" err="1" smtClean="0">
                <a:sym typeface="Symbol"/>
              </a:rPr>
              <a:t></a:t>
            </a:r>
            <a:r>
              <a:rPr lang="ru-RU" dirty="0" err="1" smtClean="0"/>
              <a:t>й</a:t>
            </a:r>
            <a:r>
              <a:rPr lang="ru-RU" dirty="0" smtClean="0"/>
              <a:t>, </a:t>
            </a:r>
          </a:p>
          <a:p>
            <a:r>
              <a:rPr lang="ru-RU" dirty="0" smtClean="0"/>
              <a:t>не видел.</a:t>
            </a:r>
          </a:p>
          <a:p>
            <a:endParaRPr lang="ru-RU" dirty="0" smtClean="0"/>
          </a:p>
          <a:p>
            <a:r>
              <a:rPr lang="ru-RU" dirty="0" smtClean="0"/>
              <a:t>Не имеют ударения предлоги, союзы и частицы.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u-RU" b="1" dirty="0" smtClean="0"/>
              <a:t>Выводы по изученному материалу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- Какими особенностями обладает русское ударение?</a:t>
            </a:r>
            <a:endParaRPr lang="ru-RU" dirty="0"/>
          </a:p>
        </p:txBody>
      </p:sp>
      <p:pic>
        <p:nvPicPr>
          <p:cNvPr id="4" name="Picture 2" descr="C:\Users\про\Pictures\урок\faq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29936" y="2737420"/>
            <a:ext cx="4286280" cy="3571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Ударение</a:t>
            </a:r>
            <a:r>
              <a:rPr lang="ru-RU" sz="4800" dirty="0" smtClean="0"/>
              <a:t> помогает различить смысл слова</a:t>
            </a:r>
          </a:p>
          <a:p>
            <a:r>
              <a:rPr lang="ru-RU" sz="4800" dirty="0" smtClean="0"/>
              <a:t>(Смыслоразличительная функция)</a:t>
            </a:r>
            <a:endParaRPr lang="ru-RU" sz="4800" dirty="0"/>
          </a:p>
        </p:txBody>
      </p:sp>
      <p:pic>
        <p:nvPicPr>
          <p:cNvPr id="4" name="Рисунок 3" descr="перо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32930" y="4149080"/>
            <a:ext cx="5087542" cy="24288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- Какую роль играет ударение в слове, точнее, правильная постановка его?</a:t>
            </a:r>
            <a:endParaRPr lang="ru-RU" dirty="0"/>
          </a:p>
        </p:txBody>
      </p:sp>
      <p:pic>
        <p:nvPicPr>
          <p:cNvPr id="4" name="Picture 2" descr="C:\Users\про\Pictures\урок\учеба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2786058"/>
            <a:ext cx="3500462" cy="38576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Оно определяет значение слова.</a:t>
            </a:r>
          </a:p>
          <a:p>
            <a:endParaRPr lang="ru-RU" sz="4800" dirty="0"/>
          </a:p>
        </p:txBody>
      </p:sp>
      <p:pic>
        <p:nvPicPr>
          <p:cNvPr id="4" name="Picture 2" descr="C:\Users\про\Pictures\урок\учеба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2786058"/>
            <a:ext cx="3500462" cy="38576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Двадцать </a:t>
            </a:r>
            <a:r>
              <a:rPr lang="ru-RU" sz="4800" dirty="0" smtClean="0"/>
              <a:t>шестое </a:t>
            </a:r>
            <a:r>
              <a:rPr lang="ru-RU" sz="4800" dirty="0" smtClean="0"/>
              <a:t>ноября.</a:t>
            </a:r>
          </a:p>
          <a:p>
            <a:r>
              <a:rPr lang="ru-RU" sz="4800" dirty="0" smtClean="0"/>
              <a:t>Классная работа.</a:t>
            </a:r>
            <a:endParaRPr lang="ru-RU" sz="48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ru-RU" b="1" dirty="0" smtClean="0"/>
              <a:t>Закрепление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043190"/>
          </a:xfrm>
        </p:spPr>
        <p:txBody>
          <a:bodyPr/>
          <a:lstStyle/>
          <a:p>
            <a:r>
              <a:rPr lang="ru-RU" dirty="0" smtClean="0"/>
              <a:t>Упражнение 184, страница 85 </a:t>
            </a:r>
          </a:p>
          <a:p>
            <a:r>
              <a:rPr lang="ru-RU" dirty="0" smtClean="0"/>
              <a:t>1. Полки, орган, мука, хлопок, пропасть, уже, жаркое, парить – </a:t>
            </a:r>
          </a:p>
          <a:p>
            <a:r>
              <a:rPr lang="ru-RU" dirty="0" smtClean="0"/>
              <a:t>получаются разные слова, с разным лексическим значением.</a:t>
            </a:r>
          </a:p>
          <a:p>
            <a:r>
              <a:rPr lang="ru-RU" dirty="0" smtClean="0"/>
              <a:t>2. Иглы, стены, руки, ноги, воды, земли, козы, реки, доски, волны – </a:t>
            </a:r>
          </a:p>
          <a:p>
            <a:r>
              <a:rPr lang="ru-RU" dirty="0" smtClean="0"/>
              <a:t>получаются разные формы слова.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dirty="0" smtClean="0"/>
              <a:t>Итоги урока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Что на уроке было </a:t>
            </a:r>
            <a:r>
              <a:rPr lang="ru-RU" b="1" dirty="0" smtClean="0"/>
              <a:t>главным</a:t>
            </a:r>
            <a:r>
              <a:rPr lang="ru-RU" dirty="0" smtClean="0"/>
              <a:t>?</a:t>
            </a:r>
          </a:p>
          <a:p>
            <a:r>
              <a:rPr lang="ru-RU" dirty="0" smtClean="0"/>
              <a:t>Что было </a:t>
            </a:r>
            <a:r>
              <a:rPr lang="ru-RU" b="1" dirty="0" smtClean="0"/>
              <a:t>интересным</a:t>
            </a:r>
            <a:r>
              <a:rPr lang="ru-RU" dirty="0" smtClean="0"/>
              <a:t>?</a:t>
            </a:r>
          </a:p>
          <a:p>
            <a:r>
              <a:rPr lang="ru-RU" dirty="0" smtClean="0"/>
              <a:t>Что </a:t>
            </a:r>
            <a:r>
              <a:rPr lang="ru-RU" b="1" dirty="0" smtClean="0"/>
              <a:t>нового</a:t>
            </a:r>
            <a:r>
              <a:rPr lang="ru-RU" dirty="0" smtClean="0"/>
              <a:t> узнали сегодня?</a:t>
            </a:r>
          </a:p>
          <a:p>
            <a:r>
              <a:rPr lang="ru-RU" b="1" dirty="0" smtClean="0"/>
              <a:t>Чему</a:t>
            </a:r>
            <a:r>
              <a:rPr lang="ru-RU" dirty="0" smtClean="0"/>
              <a:t> научились?</a:t>
            </a:r>
          </a:p>
          <a:p>
            <a:endParaRPr lang="ru-RU" dirty="0"/>
          </a:p>
        </p:txBody>
      </p:sp>
      <p:pic>
        <p:nvPicPr>
          <p:cNvPr id="5" name="Picture 2" descr="C:\Users\про\Pictures\урок\учеба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3324225"/>
            <a:ext cx="4667250" cy="3533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Домашнее задание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Упражнение 186 страница 86</a:t>
            </a:r>
          </a:p>
          <a:p>
            <a:r>
              <a:rPr lang="ru-RU" dirty="0" smtClean="0"/>
              <a:t>Выучить рифмующиеся слова</a:t>
            </a:r>
            <a:r>
              <a:rPr lang="ru-RU" b="1" dirty="0" smtClean="0"/>
              <a:t>, </a:t>
            </a:r>
          </a:p>
          <a:p>
            <a:r>
              <a:rPr lang="ru-RU" b="1" dirty="0" smtClean="0"/>
              <a:t>Упражнение 187 страница 86</a:t>
            </a:r>
          </a:p>
          <a:p>
            <a:r>
              <a:rPr lang="ru-RU" dirty="0" smtClean="0"/>
              <a:t>Спишите текст. Подчеркните слова, которые не имеют ударения. Поставьте ударения </a:t>
            </a:r>
            <a:r>
              <a:rPr lang="ru-RU" smtClean="0"/>
              <a:t>в выделенных словах.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сказка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440160"/>
            <a:ext cx="8686800" cy="558924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Собрались однажды слова на совет, стали говорить, какие они все полезные и значимые. Без слов не обойдётся ни один человек. Но забыли слова пригласить на свой совет Ударение. И оно очень обиделось. Когда слова стали выступать, вдруг выскочило откуда-то Ударение и закричало: «Что вы без меня значите? Если захочу, возьму и изменю значения у части из вас!» </a:t>
            </a:r>
          </a:p>
          <a:p>
            <a:r>
              <a:rPr lang="ru-RU" dirty="0" smtClean="0"/>
              <a:t>Слова, конечно, не поверили. Вышел вперёд </a:t>
            </a:r>
            <a:r>
              <a:rPr lang="ru-RU" dirty="0" err="1" smtClean="0"/>
              <a:t>зАмок</a:t>
            </a:r>
            <a:r>
              <a:rPr lang="ru-RU" dirty="0" smtClean="0"/>
              <a:t> и сказал: «Я тебя не боюсь, я такой сильный и тяжёлый, что справлюсь с каким-то Ударением. Ведь Ударение — это просто чёрточка!» </a:t>
            </a:r>
          </a:p>
          <a:p>
            <a:r>
              <a:rPr lang="ru-RU" dirty="0" smtClean="0"/>
              <a:t>Ударение рассердилось и вдруг перепрыгнуло с последнего слова на первый, и исчез “</a:t>
            </a:r>
            <a:r>
              <a:rPr lang="ru-RU" dirty="0" err="1" smtClean="0"/>
              <a:t>зАмок</a:t>
            </a:r>
            <a:r>
              <a:rPr lang="ru-RU" dirty="0" smtClean="0"/>
              <a:t>”, а перед взором других слов предстал </a:t>
            </a:r>
            <a:r>
              <a:rPr lang="ru-RU" dirty="0" err="1" smtClean="0"/>
              <a:t>замОк</a:t>
            </a:r>
            <a:r>
              <a:rPr lang="ru-RU" dirty="0" smtClean="0"/>
              <a:t>.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76672"/>
            <a:ext cx="8686800" cy="6048672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Слова зашумели. Тогда вышли вперёд </a:t>
            </a:r>
            <a:r>
              <a:rPr lang="ru-RU" dirty="0" err="1" smtClean="0"/>
              <a:t>белкИ</a:t>
            </a:r>
            <a:r>
              <a:rPr lang="ru-RU" dirty="0" smtClean="0"/>
              <a:t> и сказали: «Мы самые главные части любого живого организма, и уж с нами-то Ударение ничего не сделает». Ударение хитро улыбнулось и передвинулось на другой слог: все увидели, что перед ними живые грациозные </a:t>
            </a:r>
            <a:r>
              <a:rPr lang="ru-RU" dirty="0" err="1" smtClean="0"/>
              <a:t>бЕлки</a:t>
            </a:r>
            <a:r>
              <a:rPr lang="ru-RU" dirty="0" smtClean="0"/>
              <a:t>. </a:t>
            </a:r>
          </a:p>
          <a:p>
            <a:r>
              <a:rPr lang="ru-RU" dirty="0" smtClean="0"/>
              <a:t>Слова стали возмущаться, стыдить Ударение, а оно продолжало доказывать свою значимость. Запрыгало Ударение по словам, и вот уже вместо Атласа получился </a:t>
            </a:r>
            <a:r>
              <a:rPr lang="ru-RU" dirty="0" err="1" smtClean="0"/>
              <a:t>атлАс</a:t>
            </a:r>
            <a:r>
              <a:rPr lang="ru-RU" dirty="0" smtClean="0"/>
              <a:t>, вместо </a:t>
            </a:r>
            <a:r>
              <a:rPr lang="ru-RU" dirty="0" err="1" smtClean="0"/>
              <a:t>кАпель</a:t>
            </a:r>
            <a:r>
              <a:rPr lang="ru-RU" dirty="0" smtClean="0"/>
              <a:t> — </a:t>
            </a:r>
            <a:r>
              <a:rPr lang="ru-RU" dirty="0" err="1" smtClean="0"/>
              <a:t>капЕль</a:t>
            </a:r>
            <a:r>
              <a:rPr lang="ru-RU" dirty="0" smtClean="0"/>
              <a:t>, </a:t>
            </a:r>
            <a:r>
              <a:rPr lang="ru-RU" dirty="0" err="1" smtClean="0"/>
              <a:t>вместо</a:t>
            </a:r>
            <a:r>
              <a:rPr lang="ru-RU" dirty="0" smtClean="0"/>
              <a:t> </a:t>
            </a:r>
            <a:r>
              <a:rPr lang="ru-RU" dirty="0" err="1" smtClean="0"/>
              <a:t>дорогА</a:t>
            </a:r>
            <a:r>
              <a:rPr lang="ru-RU" dirty="0" smtClean="0"/>
              <a:t> — </a:t>
            </a:r>
            <a:r>
              <a:rPr lang="ru-RU" dirty="0" err="1" smtClean="0"/>
              <a:t>дорОга</a:t>
            </a:r>
            <a:r>
              <a:rPr lang="ru-RU" dirty="0" smtClean="0"/>
              <a:t>, </a:t>
            </a:r>
            <a:r>
              <a:rPr lang="ru-RU" dirty="0" err="1" smtClean="0"/>
              <a:t>городА</a:t>
            </a:r>
            <a:r>
              <a:rPr lang="ru-RU" dirty="0" smtClean="0"/>
              <a:t> — </a:t>
            </a:r>
            <a:r>
              <a:rPr lang="ru-RU" dirty="0" err="1" smtClean="0"/>
              <a:t>гОрода</a:t>
            </a:r>
            <a:r>
              <a:rPr lang="ru-RU" dirty="0" smtClean="0"/>
              <a:t>. И сколько ещё таких слов облюбовало на своём пути Ударение? </a:t>
            </a:r>
          </a:p>
          <a:p>
            <a:r>
              <a:rPr lang="ru-RU" dirty="0" smtClean="0"/>
              <a:t>Видят слова, что дело плохо — не обойтись им без Ударения! Отвели ему одно из почётных мест на своём собрании и с этих пор стали относиться к Ударению с большим уважением.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3920" y="1484784"/>
            <a:ext cx="8740080" cy="1963688"/>
          </a:xfrm>
        </p:spPr>
        <p:txBody>
          <a:bodyPr>
            <a:noAutofit/>
          </a:bodyPr>
          <a:lstStyle/>
          <a:p>
            <a:r>
              <a:rPr lang="ru-RU" sz="4800" dirty="0" smtClean="0"/>
              <a:t>Ударение в словах и формах разных частей речи</a:t>
            </a:r>
            <a:br>
              <a:rPr lang="ru-RU" sz="4800" dirty="0" smtClean="0"/>
            </a:b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4653136"/>
            <a:ext cx="8686800" cy="1946846"/>
          </a:xfrm>
        </p:spPr>
        <p:txBody>
          <a:bodyPr>
            <a:normAutofit lnSpcReduction="10000"/>
          </a:bodyPr>
          <a:lstStyle/>
          <a:p>
            <a:r>
              <a:rPr lang="ru-RU" sz="2000" dirty="0" smtClean="0"/>
              <a:t>Цели:</a:t>
            </a:r>
          </a:p>
          <a:p>
            <a:r>
              <a:rPr lang="ru-RU" sz="2000" dirty="0" smtClean="0"/>
              <a:t>повторить понятие «слог», «ударение», раскрыть особенности русского ударения, помочь уяснить роль ударения в слове;</a:t>
            </a:r>
          </a:p>
          <a:p>
            <a:r>
              <a:rPr lang="ru-RU" sz="2000" b="1" dirty="0" smtClean="0"/>
              <a:t>развивающие:</a:t>
            </a:r>
            <a:r>
              <a:rPr lang="ru-RU" sz="2000" dirty="0" smtClean="0"/>
              <a:t> развивать интерес к русскому слову, творческое умение работать со словом, развивать речь, мышление, логику;</a:t>
            </a:r>
          </a:p>
          <a:p>
            <a:r>
              <a:rPr lang="ru-RU" sz="2000" b="1" dirty="0" smtClean="0"/>
              <a:t>воспитательные:</a:t>
            </a:r>
            <a:r>
              <a:rPr lang="ru-RU" sz="2000" dirty="0" smtClean="0"/>
              <a:t> воспитывать  любовь к русскому слову. </a:t>
            </a: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повторение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Что такое ударение?</a:t>
            </a:r>
          </a:p>
          <a:p>
            <a:r>
              <a:rPr lang="ru-RU" dirty="0" smtClean="0"/>
              <a:t>Произнесение одного из слогов слова с большей силой и длительностью называется ударением.</a:t>
            </a:r>
          </a:p>
          <a:p>
            <a:r>
              <a:rPr lang="ru-RU" dirty="0" smtClean="0"/>
              <a:t>Что такое слог?</a:t>
            </a:r>
          </a:p>
          <a:p>
            <a:r>
              <a:rPr lang="ru-RU" dirty="0" smtClean="0"/>
              <a:t>Слог – это гласный звук или сочетание согласного и гласного звуков.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Повторение							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/>
              <a:t>Кто быстрее?</a:t>
            </a:r>
          </a:p>
          <a:p>
            <a:pPr>
              <a:buNone/>
            </a:pPr>
            <a:r>
              <a:rPr lang="ru-RU" dirty="0" smtClean="0"/>
              <a:t>	слог, фонетика, звуки, голос, шум, речевой, речь, устно, гласный, согласный.</a:t>
            </a:r>
          </a:p>
          <a:p>
            <a:pPr algn="ctr"/>
            <a:r>
              <a:rPr lang="ru-RU" dirty="0" smtClean="0"/>
              <a:t>Самый быстрый</a:t>
            </a:r>
          </a:p>
          <a:p>
            <a:pPr>
              <a:buNone/>
            </a:pPr>
            <a:r>
              <a:rPr lang="ru-RU" dirty="0" smtClean="0"/>
              <a:t>	звуки, фонетика, голос, речевой, устно, гласный, согласный.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Новый материал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800" dirty="0" smtClean="0"/>
              <a:t>Прочитайте слова, выделяя голосом ударный слог. Запишите слова, разделив их на слоги и обозначив ударение. Охарактеризуйте ударение.</a:t>
            </a:r>
          </a:p>
          <a:p>
            <a:r>
              <a:rPr lang="ru-RU" dirty="0" err="1" smtClean="0"/>
              <a:t>си</a:t>
            </a:r>
            <a:r>
              <a:rPr lang="ru-RU" dirty="0" err="1" smtClean="0">
                <a:sym typeface="Symbol"/>
              </a:rPr>
              <a:t></a:t>
            </a:r>
            <a:r>
              <a:rPr lang="ru-RU" dirty="0" err="1" smtClean="0"/>
              <a:t>нтаксис</a:t>
            </a:r>
            <a:r>
              <a:rPr lang="ru-RU" dirty="0" smtClean="0"/>
              <a:t>, 	</a:t>
            </a:r>
            <a:r>
              <a:rPr lang="ru-RU" dirty="0" err="1" smtClean="0"/>
              <a:t>приста</a:t>
            </a:r>
            <a:r>
              <a:rPr lang="ru-RU" dirty="0" err="1" smtClean="0">
                <a:sym typeface="Symbol"/>
              </a:rPr>
              <a:t></a:t>
            </a:r>
            <a:r>
              <a:rPr lang="ru-RU" dirty="0" err="1" smtClean="0"/>
              <a:t>вка</a:t>
            </a:r>
            <a:r>
              <a:rPr lang="ru-RU" dirty="0" smtClean="0"/>
              <a:t>, 	</a:t>
            </a:r>
            <a:r>
              <a:rPr lang="ru-RU" dirty="0" err="1" smtClean="0"/>
              <a:t>ко</a:t>
            </a:r>
            <a:r>
              <a:rPr lang="ru-RU" dirty="0" err="1" smtClean="0">
                <a:sym typeface="Symbol"/>
              </a:rPr>
              <a:t></a:t>
            </a:r>
            <a:r>
              <a:rPr lang="ru-RU" dirty="0" err="1" smtClean="0"/>
              <a:t>рень</a:t>
            </a:r>
            <a:r>
              <a:rPr lang="ru-RU" dirty="0" smtClean="0"/>
              <a:t>, </a:t>
            </a:r>
            <a:r>
              <a:rPr lang="ru-RU" dirty="0" err="1" smtClean="0"/>
              <a:t>орфогра</a:t>
            </a:r>
            <a:r>
              <a:rPr lang="ru-RU" dirty="0" err="1" smtClean="0">
                <a:sym typeface="Symbol"/>
              </a:rPr>
              <a:t></a:t>
            </a:r>
            <a:r>
              <a:rPr lang="ru-RU" dirty="0" err="1" smtClean="0"/>
              <a:t>фия</a:t>
            </a:r>
            <a:r>
              <a:rPr lang="ru-RU" dirty="0" smtClean="0"/>
              <a:t>, 	</a:t>
            </a:r>
            <a:r>
              <a:rPr lang="ru-RU" dirty="0" err="1" smtClean="0"/>
              <a:t>су</a:t>
            </a:r>
            <a:r>
              <a:rPr lang="ru-RU" dirty="0" err="1" smtClean="0">
                <a:sym typeface="Symbol"/>
              </a:rPr>
              <a:t></a:t>
            </a:r>
            <a:r>
              <a:rPr lang="ru-RU" dirty="0" err="1" smtClean="0"/>
              <a:t>ффикс</a:t>
            </a:r>
            <a:r>
              <a:rPr lang="ru-RU" dirty="0" smtClean="0"/>
              <a:t>, 		</a:t>
            </a:r>
            <a:r>
              <a:rPr lang="ru-RU" dirty="0" err="1" smtClean="0"/>
              <a:t>диало</a:t>
            </a:r>
            <a:r>
              <a:rPr lang="ru-RU" dirty="0" err="1" smtClean="0">
                <a:sym typeface="Symbol"/>
              </a:rPr>
              <a:t></a:t>
            </a:r>
            <a:r>
              <a:rPr lang="ru-RU" dirty="0" err="1" smtClean="0"/>
              <a:t>г</a:t>
            </a:r>
            <a:r>
              <a:rPr lang="ru-RU" dirty="0" smtClean="0"/>
              <a:t>, </a:t>
            </a:r>
            <a:r>
              <a:rPr lang="ru-RU" dirty="0" err="1" smtClean="0"/>
              <a:t>прело</a:t>
            </a:r>
            <a:r>
              <a:rPr lang="ru-RU" dirty="0" err="1" smtClean="0">
                <a:sym typeface="Symbol"/>
              </a:rPr>
              <a:t></a:t>
            </a:r>
            <a:r>
              <a:rPr lang="ru-RU" dirty="0" err="1" smtClean="0"/>
              <a:t>г</a:t>
            </a:r>
            <a:r>
              <a:rPr lang="ru-RU" dirty="0" smtClean="0"/>
              <a:t>.</a:t>
            </a:r>
          </a:p>
          <a:p>
            <a:r>
              <a:rPr lang="ru-RU" dirty="0" smtClean="0"/>
              <a:t>- В русском языке ударный слог отличается от безударного большей силой и отчетливостью, поэтому его называют СИЛОВЫМ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0000">
              <a:spcBef>
                <a:spcPts val="1200"/>
              </a:spcBef>
            </a:pPr>
            <a:r>
              <a:rPr lang="ru-RU" dirty="0" smtClean="0"/>
              <a:t>Теперь давайте сделаем вывод: на какие морфемы в однокоренных словах может падать ударение. Можно ли назвать русское ударение смыслоразличительным?</a:t>
            </a:r>
          </a:p>
          <a:p>
            <a:pPr marL="360000">
              <a:spcBef>
                <a:spcPts val="1200"/>
              </a:spcBef>
            </a:pPr>
            <a:endParaRPr lang="ru-RU" dirty="0" smtClean="0"/>
          </a:p>
          <a:p>
            <a:pPr marL="360000">
              <a:spcBef>
                <a:spcPts val="1200"/>
              </a:spcBef>
            </a:pPr>
            <a:r>
              <a:rPr lang="ru-RU" dirty="0" err="1" smtClean="0"/>
              <a:t>Зи</a:t>
            </a:r>
            <a:r>
              <a:rPr lang="ru-RU" dirty="0" err="1" smtClean="0">
                <a:sym typeface="Symbol"/>
              </a:rPr>
              <a:t></a:t>
            </a:r>
            <a:r>
              <a:rPr lang="ru-RU" dirty="0" err="1" smtClean="0"/>
              <a:t>мний</a:t>
            </a:r>
            <a:r>
              <a:rPr lang="ru-RU" dirty="0" smtClean="0"/>
              <a:t>, 	зима</a:t>
            </a:r>
            <a:r>
              <a:rPr lang="ru-RU" dirty="0" smtClean="0">
                <a:sym typeface="Symbol"/>
              </a:rPr>
              <a:t></a:t>
            </a:r>
            <a:r>
              <a:rPr lang="ru-RU" dirty="0" smtClean="0"/>
              <a:t>, 	</a:t>
            </a:r>
            <a:r>
              <a:rPr lang="ru-RU" dirty="0" err="1" smtClean="0"/>
              <a:t>о</a:t>
            </a:r>
            <a:r>
              <a:rPr lang="ru-RU" dirty="0" err="1" smtClean="0">
                <a:sym typeface="Symbol"/>
              </a:rPr>
              <a:t></a:t>
            </a:r>
            <a:r>
              <a:rPr lang="ru-RU" dirty="0" err="1" smtClean="0"/>
              <a:t>зимь</a:t>
            </a:r>
            <a:r>
              <a:rPr lang="ru-RU" dirty="0" smtClean="0"/>
              <a:t>, 	</a:t>
            </a:r>
            <a:r>
              <a:rPr lang="ru-RU" dirty="0" err="1" smtClean="0"/>
              <a:t>зимо</a:t>
            </a:r>
            <a:r>
              <a:rPr lang="ru-RU" dirty="0" err="1" smtClean="0">
                <a:sym typeface="Symbol"/>
              </a:rPr>
              <a:t></a:t>
            </a:r>
            <a:r>
              <a:rPr lang="ru-RU" dirty="0" err="1" smtClean="0"/>
              <a:t>вка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66</TotalTime>
  <Words>621</Words>
  <Application>Microsoft Office PowerPoint</Application>
  <PresentationFormat>Экран (4:3)</PresentationFormat>
  <Paragraphs>82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Трек</vt:lpstr>
      <vt:lpstr>Организационный момент</vt:lpstr>
      <vt:lpstr>Слайд 2</vt:lpstr>
      <vt:lpstr>сказка</vt:lpstr>
      <vt:lpstr>Слайд 4</vt:lpstr>
      <vt:lpstr>Ударение в словах и формах разных частей речи </vt:lpstr>
      <vt:lpstr>повторение</vt:lpstr>
      <vt:lpstr>Повторение       </vt:lpstr>
      <vt:lpstr>Новый материал</vt:lpstr>
      <vt:lpstr>Слайд 9</vt:lpstr>
      <vt:lpstr>Слайд 10</vt:lpstr>
      <vt:lpstr>упражнение 185 на странице 86.</vt:lpstr>
      <vt:lpstr>Слайд 12</vt:lpstr>
      <vt:lpstr>Слайд 13</vt:lpstr>
      <vt:lpstr>Слайд 14</vt:lpstr>
      <vt:lpstr>Слайд 15</vt:lpstr>
      <vt:lpstr>Выводы по изученному материалу</vt:lpstr>
      <vt:lpstr>Слайд 17</vt:lpstr>
      <vt:lpstr>Слайд 18</vt:lpstr>
      <vt:lpstr>Слайд 19</vt:lpstr>
      <vt:lpstr>Закрепление </vt:lpstr>
      <vt:lpstr>Итоги урока </vt:lpstr>
      <vt:lpstr>Домашнее задание 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9</cp:revision>
  <dcterms:created xsi:type="dcterms:W3CDTF">2015-11-26T19:02:59Z</dcterms:created>
  <dcterms:modified xsi:type="dcterms:W3CDTF">2016-11-25T19:58:44Z</dcterms:modified>
</cp:coreProperties>
</file>